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2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3B38-0584-4A2B-BB6F-239851F5A02A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F609-1FFF-45A5-8666-AACA0D77A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3B38-0584-4A2B-BB6F-239851F5A02A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F609-1FFF-45A5-8666-AACA0D77A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3B38-0584-4A2B-BB6F-239851F5A02A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F609-1FFF-45A5-8666-AACA0D77A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3B38-0584-4A2B-BB6F-239851F5A02A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F609-1FFF-45A5-8666-AACA0D77A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3B38-0584-4A2B-BB6F-239851F5A02A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F609-1FFF-45A5-8666-AACA0D77A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3B38-0584-4A2B-BB6F-239851F5A02A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F609-1FFF-45A5-8666-AACA0D77A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3B38-0584-4A2B-BB6F-239851F5A02A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F609-1FFF-45A5-8666-AACA0D77A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3B38-0584-4A2B-BB6F-239851F5A02A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F609-1FFF-45A5-8666-AACA0D77A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3B38-0584-4A2B-BB6F-239851F5A02A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F609-1FFF-45A5-8666-AACA0D77A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3B38-0584-4A2B-BB6F-239851F5A02A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F609-1FFF-45A5-8666-AACA0D77A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3B38-0584-4A2B-BB6F-239851F5A02A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F609-1FFF-45A5-8666-AACA0D77A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D3B38-0584-4A2B-BB6F-239851F5A02A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BF609-1FFF-45A5-8666-AACA0D77A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815290" cy="2214577"/>
          </a:xfrm>
          <a:solidFill>
            <a:schemeClr val="accent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INCOME TAX LAW AND ACCOUNTS - 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357562"/>
            <a:ext cx="7786742" cy="228123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r"/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SUNIL CHANDRAN.S</a:t>
            </a:r>
          </a:p>
          <a:p>
            <a:pPr algn="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pPr algn="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 of Commerce</a:t>
            </a:r>
          </a:p>
          <a:p>
            <a:pPr algn="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NSS College Pandalam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Sweeper, Gardener, Watchman and Personal assistant.</a:t>
            </a:r>
          </a:p>
          <a:p>
            <a:r>
              <a:rPr lang="en-US" dirty="0" smtClean="0"/>
              <a:t>Gas, electricity and water</a:t>
            </a:r>
          </a:p>
          <a:p>
            <a:r>
              <a:rPr lang="en-US" dirty="0" smtClean="0"/>
              <a:t>Education facility in the institution of the employer.</a:t>
            </a:r>
          </a:p>
          <a:p>
            <a:r>
              <a:rPr lang="en-US" dirty="0" smtClean="0"/>
              <a:t>Interest free or Concessional loan</a:t>
            </a:r>
          </a:p>
          <a:p>
            <a:r>
              <a:rPr lang="en-US" dirty="0" smtClean="0"/>
              <a:t>Use of Movable asset</a:t>
            </a:r>
          </a:p>
          <a:p>
            <a:r>
              <a:rPr lang="en-US" dirty="0" smtClean="0"/>
              <a:t>Transfer of movable asset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  <a:solidFill>
            <a:srgbClr val="92D050"/>
          </a:solidFill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Motor car:</a:t>
            </a:r>
          </a:p>
          <a:p>
            <a:pPr lvl="1"/>
            <a:r>
              <a:rPr lang="en-US" dirty="0" smtClean="0"/>
              <a:t> </a:t>
            </a:r>
            <a:r>
              <a:rPr lang="en-US" sz="2600" dirty="0" smtClean="0"/>
              <a:t>Car owned by employer and running expenses met by employer.</a:t>
            </a:r>
          </a:p>
          <a:p>
            <a:pPr lvl="1"/>
            <a:r>
              <a:rPr lang="en-US" sz="2600" dirty="0" smtClean="0"/>
              <a:t>Car owned by employer and running expenses met by employee.</a:t>
            </a:r>
          </a:p>
          <a:p>
            <a:pPr lvl="1"/>
            <a:r>
              <a:rPr lang="en-US" sz="2600" dirty="0" smtClean="0"/>
              <a:t>Car owned by employee.</a:t>
            </a:r>
            <a:endParaRPr lang="en-US" sz="2600" dirty="0"/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Recognized Provident Fund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Taxable allowances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Partially taxable allowances</a:t>
            </a:r>
          </a:p>
          <a:p>
            <a:pPr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     Fully exempted allowances </a:t>
            </a:r>
          </a:p>
          <a:p>
            <a:r>
              <a:rPr lang="en-US" dirty="0" smtClean="0"/>
              <a:t>Deductions from Salary income</a:t>
            </a:r>
          </a:p>
          <a:p>
            <a:pPr lvl="1"/>
            <a:r>
              <a:rPr lang="en-US" dirty="0" smtClean="0"/>
              <a:t> Entertainment allowance</a:t>
            </a:r>
          </a:p>
          <a:p>
            <a:pPr lvl="1"/>
            <a:r>
              <a:rPr lang="en-US" dirty="0" smtClean="0"/>
              <a:t>Professional tax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Income from House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  <a:solidFill>
            <a:schemeClr val="bg2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pPr lvl="1">
              <a:buFont typeface="Wingdings" pitchFamily="2" charset="2"/>
              <a:buChar char="v"/>
            </a:pPr>
            <a:r>
              <a:rPr lang="en-US" dirty="0" smtClean="0"/>
              <a:t> Definition of House property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 Income from house property- exempt from tax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Computation of Annual value of let out property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Computation of Gross annual value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Terms :</a:t>
            </a:r>
          </a:p>
          <a:p>
            <a:pPr lvl="2">
              <a:buFontTx/>
              <a:buChar char="-"/>
            </a:pPr>
            <a:r>
              <a:rPr lang="en-US" dirty="0" smtClean="0"/>
              <a:t>Standard rent</a:t>
            </a:r>
          </a:p>
          <a:p>
            <a:pPr lvl="2">
              <a:buFontTx/>
              <a:buChar char="-"/>
            </a:pPr>
            <a:r>
              <a:rPr lang="en-US" dirty="0" smtClean="0"/>
              <a:t>Actual rent</a:t>
            </a:r>
          </a:p>
          <a:p>
            <a:pPr lvl="2">
              <a:buFontTx/>
              <a:buChar char="-"/>
            </a:pPr>
            <a:r>
              <a:rPr lang="en-US" dirty="0" smtClean="0"/>
              <a:t>Municipal value</a:t>
            </a:r>
          </a:p>
          <a:p>
            <a:pPr lvl="2">
              <a:buFontTx/>
              <a:buChar char="-"/>
            </a:pPr>
            <a:r>
              <a:rPr lang="en-US" dirty="0" smtClean="0"/>
              <a:t>Fair rental value</a:t>
            </a:r>
          </a:p>
          <a:p>
            <a:pPr lvl="2">
              <a:buFontTx/>
              <a:buChar char="-"/>
            </a:pPr>
            <a:r>
              <a:rPr lang="en-US" dirty="0" smtClean="0"/>
              <a:t>Vacancy allowance</a:t>
            </a:r>
          </a:p>
          <a:p>
            <a:pPr lvl="2">
              <a:buFontTx/>
              <a:buChar char="-"/>
            </a:pPr>
            <a:r>
              <a:rPr lang="en-US" dirty="0" smtClean="0"/>
              <a:t>Municipal tax</a:t>
            </a:r>
          </a:p>
          <a:p>
            <a:pPr lvl="1">
              <a:buFont typeface="Wingdings" pitchFamily="2" charset="2"/>
              <a:buChar char="v"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Profits and Gains from Business or Profession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78634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Meanings of :</a:t>
            </a:r>
          </a:p>
          <a:p>
            <a:r>
              <a:rPr lang="en-US" dirty="0" smtClean="0"/>
              <a:t>Business</a:t>
            </a:r>
          </a:p>
          <a:p>
            <a:r>
              <a:rPr lang="en-US" dirty="0" smtClean="0"/>
              <a:t>Profession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Computation of Income from Business or Profession:</a:t>
            </a:r>
          </a:p>
          <a:p>
            <a:pPr>
              <a:buNone/>
            </a:pPr>
            <a:r>
              <a:rPr lang="en-US" dirty="0" smtClean="0"/>
              <a:t>			Net profit as per P/L account </a:t>
            </a:r>
          </a:p>
          <a:p>
            <a:pPr>
              <a:buNone/>
            </a:pPr>
            <a:r>
              <a:rPr lang="en-US" dirty="0" smtClean="0"/>
              <a:t>Add -  Disallowed expenses debited to P/L</a:t>
            </a:r>
          </a:p>
          <a:p>
            <a:pPr>
              <a:buNone/>
            </a:pPr>
            <a:r>
              <a:rPr lang="en-US" dirty="0" smtClean="0"/>
              <a:t>Less -  Incomes credited to P/L but not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chargeable under this head </a:t>
            </a: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Depreciaiton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Block of assets</a:t>
            </a:r>
          </a:p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Rate of depreciation for each assets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Special deductions from business income</a:t>
            </a:r>
          </a:p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Practical problems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 smtClean="0"/>
          </a:p>
          <a:p>
            <a:pPr algn="ctr">
              <a:buNone/>
            </a:pPr>
            <a:r>
              <a:rPr lang="en-US" sz="4000" dirty="0" smtClean="0">
                <a:solidFill>
                  <a:srgbClr val="C00000"/>
                </a:solidFill>
              </a:rPr>
              <a:t>THANK YOU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INCOME TAX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Points to be covered under Income tax</a:t>
            </a:r>
          </a:p>
          <a:p>
            <a:pPr lvl="1"/>
            <a:r>
              <a:rPr lang="en-US" dirty="0" smtClean="0"/>
              <a:t>Income tax</a:t>
            </a:r>
          </a:p>
          <a:p>
            <a:pPr lvl="1"/>
            <a:r>
              <a:rPr lang="en-US" dirty="0" smtClean="0"/>
              <a:t>Brief history of income tax in India</a:t>
            </a:r>
          </a:p>
          <a:p>
            <a:pPr lvl="1"/>
            <a:r>
              <a:rPr lang="en-US" dirty="0" smtClean="0"/>
              <a:t>Features of tax</a:t>
            </a:r>
          </a:p>
          <a:p>
            <a:pPr lvl="1"/>
            <a:r>
              <a:rPr lang="en-US" dirty="0" smtClean="0"/>
              <a:t>Objectives of taxation</a:t>
            </a:r>
          </a:p>
          <a:p>
            <a:pPr lvl="1"/>
            <a:r>
              <a:rPr lang="en-US" dirty="0" smtClean="0"/>
              <a:t>Direct and Indirect tax</a:t>
            </a:r>
          </a:p>
          <a:p>
            <a:pPr lvl="1"/>
            <a:r>
              <a:rPr lang="en-US" dirty="0" smtClean="0"/>
              <a:t>Gross Total Income</a:t>
            </a:r>
          </a:p>
          <a:p>
            <a:pPr lvl="1"/>
            <a:r>
              <a:rPr lang="en-US" dirty="0" smtClean="0"/>
              <a:t>Total Income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Points to be covered </a:t>
            </a:r>
            <a:r>
              <a:rPr lang="en-US" sz="3600" dirty="0" err="1" smtClean="0">
                <a:solidFill>
                  <a:srgbClr val="FFFF00"/>
                </a:solidFill>
              </a:rPr>
              <a:t>contd</a:t>
            </a:r>
            <a:r>
              <a:rPr lang="en-US" sz="3600" dirty="0" smtClean="0">
                <a:solidFill>
                  <a:srgbClr val="FFFF00"/>
                </a:solidFill>
              </a:rPr>
              <a:t>…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en-US" sz="4400" dirty="0" smtClean="0"/>
              <a:t>Person</a:t>
            </a:r>
          </a:p>
          <a:p>
            <a:r>
              <a:rPr lang="en-US" sz="4400" dirty="0" smtClean="0"/>
              <a:t>Association of Persons</a:t>
            </a:r>
          </a:p>
          <a:p>
            <a:r>
              <a:rPr lang="en-US" sz="4400" dirty="0" smtClean="0"/>
              <a:t>Body of Individuals</a:t>
            </a:r>
          </a:p>
          <a:p>
            <a:r>
              <a:rPr lang="en-US" sz="4400" dirty="0" err="1" smtClean="0"/>
              <a:t>Assessee</a:t>
            </a:r>
            <a:endParaRPr lang="en-US" sz="4400" dirty="0" smtClean="0"/>
          </a:p>
          <a:p>
            <a:r>
              <a:rPr lang="en-US" sz="4400" dirty="0" smtClean="0"/>
              <a:t>Deemed </a:t>
            </a:r>
            <a:r>
              <a:rPr lang="en-US" sz="4400" dirty="0" err="1" smtClean="0"/>
              <a:t>assessee</a:t>
            </a:r>
            <a:endParaRPr lang="en-US" sz="4400" dirty="0" smtClean="0"/>
          </a:p>
          <a:p>
            <a:r>
              <a:rPr lang="en-US" sz="4400" dirty="0" err="1" smtClean="0"/>
              <a:t>Assessee</a:t>
            </a:r>
            <a:r>
              <a:rPr lang="en-US" sz="4400" dirty="0" smtClean="0"/>
              <a:t> in default</a:t>
            </a:r>
          </a:p>
          <a:p>
            <a:r>
              <a:rPr lang="en-US" sz="4400" dirty="0" smtClean="0"/>
              <a:t>Assessment year</a:t>
            </a:r>
          </a:p>
          <a:p>
            <a:r>
              <a:rPr lang="en-US" sz="4400" dirty="0" smtClean="0"/>
              <a:t>Previous year</a:t>
            </a:r>
          </a:p>
          <a:p>
            <a:r>
              <a:rPr lang="en-US" sz="4400" dirty="0" smtClean="0"/>
              <a:t>Average rate of tax</a:t>
            </a:r>
          </a:p>
          <a:p>
            <a:r>
              <a:rPr lang="en-US" sz="4400" dirty="0" err="1" smtClean="0"/>
              <a:t>Surchage</a:t>
            </a:r>
            <a:r>
              <a:rPr lang="en-US" sz="4400" dirty="0" smtClean="0"/>
              <a:t> and Education </a:t>
            </a:r>
            <a:r>
              <a:rPr lang="en-US" sz="4400" dirty="0" err="1" smtClean="0"/>
              <a:t>cess</a:t>
            </a:r>
            <a:endParaRPr lang="en-US" sz="4400" dirty="0" smtClean="0"/>
          </a:p>
          <a:p>
            <a:r>
              <a:rPr lang="en-US" sz="4400" dirty="0" smtClean="0"/>
              <a:t>Rates of tax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Residential status 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400" dirty="0" smtClean="0"/>
              <a:t>Residential status are divided into 3 types</a:t>
            </a:r>
          </a:p>
          <a:p>
            <a:pPr marL="514350" indent="-514350">
              <a:buAutoNum type="alphaLcParenR"/>
            </a:pPr>
            <a:r>
              <a:rPr lang="en-US" sz="3400" dirty="0" smtClean="0">
                <a:solidFill>
                  <a:srgbClr val="0070C0"/>
                </a:solidFill>
              </a:rPr>
              <a:t>Resident and Ordinarily resident</a:t>
            </a:r>
          </a:p>
          <a:p>
            <a:pPr marL="514350" indent="-514350">
              <a:buAutoNum type="alphaLcParenR"/>
            </a:pPr>
            <a:r>
              <a:rPr lang="en-US" sz="3400" dirty="0" smtClean="0">
                <a:solidFill>
                  <a:srgbClr val="0070C0"/>
                </a:solidFill>
              </a:rPr>
              <a:t>Not ordinarily resident</a:t>
            </a:r>
          </a:p>
          <a:p>
            <a:pPr marL="514350" indent="-514350">
              <a:buAutoNum type="alphaLcParenR"/>
            </a:pPr>
            <a:r>
              <a:rPr lang="en-US" sz="3400" dirty="0" smtClean="0">
                <a:solidFill>
                  <a:srgbClr val="0070C0"/>
                </a:solidFill>
              </a:rPr>
              <a:t>Non resident</a:t>
            </a:r>
          </a:p>
          <a:p>
            <a:pPr marL="514350" indent="-514350">
              <a:buNone/>
            </a:pPr>
            <a:r>
              <a:rPr lang="en-US" sz="3400" dirty="0"/>
              <a:t>	</a:t>
            </a:r>
            <a:r>
              <a:rPr lang="en-US" sz="3400" dirty="0" smtClean="0"/>
              <a:t>	For determining the residential status there are two conditions</a:t>
            </a:r>
          </a:p>
          <a:p>
            <a:pPr marL="514350" indent="-514350">
              <a:buAutoNum type="arabicParenR"/>
            </a:pPr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</a:rPr>
              <a:t>Basic conditions</a:t>
            </a:r>
          </a:p>
          <a:p>
            <a:pPr marL="514350" indent="-514350">
              <a:buAutoNum type="arabicParenR"/>
            </a:pPr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</a:rPr>
              <a:t>Additional conditions</a:t>
            </a:r>
          </a:p>
          <a:p>
            <a:pPr marL="514350" indent="-514350">
              <a:buNone/>
            </a:pPr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</a:rPr>
              <a:t>                    Basic conditions: </a:t>
            </a:r>
          </a:p>
          <a:p>
            <a:pPr marL="514350" indent="-514350">
              <a:buAutoNum type="alphaLcParenR"/>
            </a:pPr>
            <a:r>
              <a:rPr lang="en-US" sz="3400" dirty="0" smtClean="0"/>
              <a:t>The </a:t>
            </a:r>
            <a:r>
              <a:rPr lang="en-US" sz="3400" dirty="0" err="1" smtClean="0"/>
              <a:t>assessee</a:t>
            </a:r>
            <a:r>
              <a:rPr lang="en-US" sz="3400" dirty="0" smtClean="0"/>
              <a:t> is in India during the previous year for a period of 182 days or more</a:t>
            </a:r>
          </a:p>
          <a:p>
            <a:pPr marL="514350" indent="-514350">
              <a:buAutoNum type="alphaLcParenR"/>
            </a:pPr>
            <a:r>
              <a:rPr lang="en-US" sz="3400" dirty="0" smtClean="0"/>
              <a:t>The </a:t>
            </a:r>
            <a:r>
              <a:rPr lang="en-US" sz="3400" dirty="0" err="1" smtClean="0"/>
              <a:t>assessee</a:t>
            </a:r>
            <a:r>
              <a:rPr lang="en-US" sz="3400" dirty="0" smtClean="0"/>
              <a:t> is in India during the previous year for a period of 60 days or more and has been in India for a period of 365 days or more during the 4 years preceding the previous year.</a:t>
            </a:r>
            <a:endParaRPr lang="en-US" sz="3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  <a:solidFill>
            <a:schemeClr val="accent3"/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Additional conditions:</a:t>
            </a:r>
          </a:p>
          <a:p>
            <a:pPr marL="514350" indent="-514350">
              <a:buAutoNum type="alphaLcParenR"/>
            </a:pPr>
            <a:r>
              <a:rPr lang="en-US" sz="2400" dirty="0" smtClean="0"/>
              <a:t>The </a:t>
            </a:r>
            <a:r>
              <a:rPr lang="en-US" sz="2400" dirty="0" err="1" smtClean="0"/>
              <a:t>assessee</a:t>
            </a:r>
            <a:r>
              <a:rPr lang="en-US" sz="2400" dirty="0" smtClean="0"/>
              <a:t> has been resident in India in </a:t>
            </a:r>
            <a:r>
              <a:rPr lang="en-US" sz="2400" dirty="0" err="1" smtClean="0"/>
              <a:t>atleast</a:t>
            </a:r>
            <a:r>
              <a:rPr lang="en-US" sz="2400" dirty="0" smtClean="0"/>
              <a:t> 2 out of 10 years preceding the P/yr and</a:t>
            </a:r>
          </a:p>
          <a:p>
            <a:pPr marL="514350" indent="-514350">
              <a:buAutoNum type="alphaLcParenR"/>
            </a:pPr>
            <a:r>
              <a:rPr lang="en-US" sz="2400" dirty="0" smtClean="0"/>
              <a:t>The </a:t>
            </a:r>
            <a:r>
              <a:rPr lang="en-US" sz="2400" dirty="0" err="1" smtClean="0"/>
              <a:t>assessee</a:t>
            </a:r>
            <a:r>
              <a:rPr lang="en-US" sz="2400" dirty="0" smtClean="0"/>
              <a:t> has been in India for a period of 730 days or more during the 7 years preceding the previous year.</a:t>
            </a:r>
          </a:p>
          <a:p>
            <a:pPr marL="514350" indent="-514350">
              <a:buNone/>
            </a:pPr>
            <a:r>
              <a:rPr lang="en-US" sz="2400" u="sng" dirty="0" smtClean="0"/>
              <a:t>Residential status</a:t>
            </a: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Resident and Ordinarily resident </a:t>
            </a:r>
            <a:r>
              <a:rPr lang="en-US" sz="2400" dirty="0" smtClean="0"/>
              <a:t>: </a:t>
            </a:r>
            <a:r>
              <a:rPr lang="en-US" sz="2400" dirty="0" err="1" smtClean="0"/>
              <a:t>Assessee</a:t>
            </a:r>
            <a:r>
              <a:rPr lang="en-US" sz="2400" dirty="0" smtClean="0"/>
              <a:t> satisfying any one of the Basic condition and both the additional conditions.</a:t>
            </a: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Not ordinarily resident</a:t>
            </a:r>
            <a:r>
              <a:rPr lang="en-US" sz="2400" dirty="0" smtClean="0"/>
              <a:t>: </a:t>
            </a:r>
            <a:r>
              <a:rPr lang="en-US" sz="2400" dirty="0" err="1" smtClean="0"/>
              <a:t>Assessee</a:t>
            </a:r>
            <a:r>
              <a:rPr lang="en-US" sz="2400" dirty="0" smtClean="0"/>
              <a:t> satisfying any one of the basic  conditions but not satisfying both the additional conditions.</a:t>
            </a: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Non Resident</a:t>
            </a:r>
            <a:r>
              <a:rPr lang="en-US" sz="2400" dirty="0" smtClean="0"/>
              <a:t>: </a:t>
            </a:r>
            <a:r>
              <a:rPr lang="en-US" sz="2400" dirty="0" err="1" smtClean="0"/>
              <a:t>Assessee</a:t>
            </a:r>
            <a:r>
              <a:rPr lang="en-US" sz="2400" dirty="0" smtClean="0"/>
              <a:t> satisfying none of the basic conditions. 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65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Transferred balance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When URPF gets </a:t>
            </a:r>
            <a:r>
              <a:rPr lang="en-US" dirty="0" err="1" smtClean="0"/>
              <a:t>recognised</a:t>
            </a:r>
            <a:r>
              <a:rPr lang="en-US" dirty="0" smtClean="0"/>
              <a:t>, balance standing in the credit of the employee’s URPF will be transferred to his RPF called Transferred balance.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>
                <a:solidFill>
                  <a:srgbClr val="C00000"/>
                </a:solidFill>
              </a:rPr>
              <a:t>Annual accretion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Employer’s contribution to employee’s PF in excess of 12% of employees salary and interest allowed by employer on the balance of employee’s PF above 9.5%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Incomes exempt from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Agricultural income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Receipt by a member from HUF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Gratuity: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Govt. employees- exempted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Employees covered under Payment of Gratuity Act 1972.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Employees not covered under Payment of Gratuity Act 1972.</a:t>
            </a:r>
            <a:endParaRPr lang="en-US" dirty="0">
              <a:solidFill>
                <a:srgbClr val="FFFF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Pension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Commutation of pension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Encashment of earned leave</a:t>
            </a:r>
          </a:p>
          <a:p>
            <a:r>
              <a:rPr lang="en-US" dirty="0" smtClean="0"/>
              <a:t>Retrenchment Compensation</a:t>
            </a:r>
          </a:p>
          <a:p>
            <a:r>
              <a:rPr lang="en-US" dirty="0" smtClean="0"/>
              <a:t>House rent allowance:</a:t>
            </a:r>
          </a:p>
          <a:p>
            <a:pPr>
              <a:buNone/>
            </a:pPr>
            <a:r>
              <a:rPr lang="en-US" dirty="0" smtClean="0"/>
              <a:t>		Least is exempted to the following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Amount of HRA received</a:t>
            </a:r>
          </a:p>
          <a:p>
            <a:pPr>
              <a:buNone/>
            </a:pPr>
            <a:r>
              <a:rPr lang="en-US" sz="2400" dirty="0" smtClean="0"/>
              <a:t>		Rent paid over 10% of salary</a:t>
            </a:r>
          </a:p>
          <a:p>
            <a:pPr>
              <a:buNone/>
            </a:pPr>
            <a:r>
              <a:rPr lang="en-US" sz="2400" dirty="0" smtClean="0"/>
              <a:t>		50% or 40% of salary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solidFill>
            <a:schemeClr val="accent2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Income from salary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5778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Definition of salary</a:t>
            </a:r>
          </a:p>
          <a:p>
            <a:r>
              <a:rPr lang="en-US" dirty="0" smtClean="0"/>
              <a:t>Perquisites</a:t>
            </a:r>
          </a:p>
          <a:p>
            <a:pPr>
              <a:buNone/>
            </a:pPr>
            <a:r>
              <a:rPr lang="en-US" dirty="0" smtClean="0"/>
              <a:t>		-</a:t>
            </a:r>
            <a:r>
              <a:rPr lang="en-US" sz="2400" dirty="0" smtClean="0"/>
              <a:t>Tax free perquisites</a:t>
            </a:r>
          </a:p>
          <a:p>
            <a:pPr>
              <a:buNone/>
            </a:pPr>
            <a:r>
              <a:rPr lang="en-US" sz="2400" dirty="0" smtClean="0"/>
              <a:t>		-Perquisites taxable in case of all employees</a:t>
            </a:r>
          </a:p>
          <a:p>
            <a:pPr>
              <a:buNone/>
            </a:pPr>
            <a:r>
              <a:rPr lang="en-US" sz="2400" dirty="0" smtClean="0"/>
              <a:t>		-Perquisites taxable in the case of specified category of 	   	  employees.</a:t>
            </a:r>
          </a:p>
          <a:p>
            <a:pPr>
              <a:buNone/>
            </a:pPr>
            <a:r>
              <a:rPr lang="en-US" sz="2400" b="1" dirty="0" smtClean="0"/>
              <a:t>Valuation of Perquisites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Residential accommodation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Govt. employees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Other employees</a:t>
            </a:r>
          </a:p>
          <a:p>
            <a:pPr marL="857250" lvl="1" indent="-457200">
              <a:buNone/>
            </a:pPr>
            <a:r>
              <a:rPr lang="en-US" sz="2000" dirty="0" smtClean="0"/>
              <a:t>a. Accommodation owned by the employer</a:t>
            </a:r>
          </a:p>
          <a:p>
            <a:pPr marL="857250" lvl="1" indent="-457200">
              <a:buNone/>
            </a:pPr>
            <a:r>
              <a:rPr lang="en-US" sz="2000" dirty="0" smtClean="0"/>
              <a:t>b. Accommodation taken on lease or rent by the employer</a:t>
            </a:r>
          </a:p>
          <a:p>
            <a:pPr marL="457200" indent="-457200"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318</Words>
  <Application>Microsoft Office PowerPoint</Application>
  <PresentationFormat>On-screen Show (4:3)</PresentationFormat>
  <Paragraphs>127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INCOME TAX LAW AND ACCOUNTS - I</vt:lpstr>
      <vt:lpstr>INCOME TAX</vt:lpstr>
      <vt:lpstr>Points to be covered contd…</vt:lpstr>
      <vt:lpstr>Residential status </vt:lpstr>
      <vt:lpstr>PowerPoint Presentation</vt:lpstr>
      <vt:lpstr>PowerPoint Presentation</vt:lpstr>
      <vt:lpstr>Incomes exempt from tax</vt:lpstr>
      <vt:lpstr>PowerPoint Presentation</vt:lpstr>
      <vt:lpstr>Income from salary</vt:lpstr>
      <vt:lpstr>PowerPoint Presentation</vt:lpstr>
      <vt:lpstr>PowerPoint Presentation</vt:lpstr>
      <vt:lpstr>Income from House Property</vt:lpstr>
      <vt:lpstr>Profits and Gains from Business or Profession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INCOME TAX LAW AND ACCOUNTS - I</dc:title>
  <dc:creator>SUNIL</dc:creator>
  <cp:lastModifiedBy>ss</cp:lastModifiedBy>
  <cp:revision>3</cp:revision>
  <dcterms:created xsi:type="dcterms:W3CDTF">2019-07-08T16:42:29Z</dcterms:created>
  <dcterms:modified xsi:type="dcterms:W3CDTF">2017-01-13T18:35:59Z</dcterms:modified>
</cp:coreProperties>
</file>